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mfortaa" panose="020B0604020202020204" charset="0"/>
      <p:regular r:id="rId25"/>
      <p:bold r:id="rId26"/>
    </p:embeddedFont>
    <p:embeddedFont>
      <p:font typeface="Comfortaa Medium" panose="020B0604020202020204" charset="0"/>
      <p:regular r:id="rId27"/>
      <p:bold r:id="rId28"/>
    </p:embeddedFont>
    <p:embeddedFont>
      <p:font typeface="Comfortaa SemiBold" panose="020B0604020202020204" charset="0"/>
      <p:regular r:id="rId29"/>
      <p:bold r:id="rId30"/>
    </p:embeddedFont>
    <p:embeddedFont>
      <p:font typeface="Inter" panose="020B0604020202020204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  <p:bold r:id="rId38"/>
    </p:embeddedFont>
    <p:embeddedFont>
      <p:font typeface="League Spartan Medium" panose="020B0604020202020204" charset="0"/>
      <p:regular r:id="rId39"/>
      <p:bold r:id="rId40"/>
    </p:embeddedFont>
    <p:embeddedFont>
      <p:font typeface="Open Sans Medium" panose="020B060402020202020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Entered text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 is a brief overview of the drift diffusion model: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drift diffusion model is a model of decision making that describes the process of accumulating evidence over time until a decision threshold is reached. It assumes that when we make simple two-choice decisions, evidence accumulates noisily over time towards one choice or the other.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key components of the model are: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Starting point (z) - this represents any initial bias towards one decision over the other before any evidence is accumulated. It is positioned between two decision thresholds.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Drift rate (v) - this quantifies the average rate of evidence accumulation towards one choice over time. A larger positive drift rate means evidence is accumulating faster for one choice over the other.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Decision thresholds (a and 0) - these represent the amount of evidence needed to make a decision. When evidence reaches the upper or lower threshold, a decision is made.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Noise (s) - this reflects the variability/randomness in the evidence accumulation process.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evidence accumulates over time, the accumulation process is modeled as a random walk with drift towards a threshold. The time taken to reach a threshold and which threshold is reached first determines the decision made and response time.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predictions of the model are that decisions with higher drift rates are made faster and more accurately. It also predicts a speed-accuracy tradeoff - with higher decision thresholds, decisions are made more slowly but with greater accuracy.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model has been very influential in modeling perception, memory, and neuroscience applications involving two-choice decisions. Overall, it provides a simple quantitative framework for evidence accumulation and decision making.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c3cefe45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c3cefe45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3cefe45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c3cefe45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c70475bc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c70475bc0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c3cefe45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c3cefe45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SLIDES_API68702558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SLIDES_API68702558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c70475e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c70475e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SLIDES_API68702558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SLIDES_API68702558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c70475bc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c70475bc0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c3cefe4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c3cefe4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c3cefe45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c3cefe45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c3cefe4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c3cefe4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3cefe45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3cefe45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c70475bc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c70475bc0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c70475b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c70475b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SLIDES_API6870255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SLIDES_API6870255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91" name="Google Shape;191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6" name="Google Shape;196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7" name="Google Shape;197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8" name="Google Shape;198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9" name="Google Shape;199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01" name="Google Shape;201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outube.com/watch?v=NYzgpUtBhPM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researchgate.net/profile/Mikkel-Vind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ctrTitle"/>
          </p:nvPr>
        </p:nvSpPr>
        <p:spPr>
          <a:xfrm>
            <a:off x="75009" y="643004"/>
            <a:ext cx="899398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omfortaa SemiBold"/>
                <a:ea typeface="Comfortaa SemiBold"/>
                <a:cs typeface="Comfortaa SemiBold"/>
                <a:sym typeface="Comfortaa SemiBold"/>
              </a:rPr>
              <a:t>Modeling Human Perceptual Inference by Drift Diffusion Model and Neural Network</a:t>
            </a:r>
            <a:endParaRPr sz="3000" dirty="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3" name="Google Shape;253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73" b="1" dirty="0">
                <a:latin typeface="Comfortaa"/>
                <a:ea typeface="Comfortaa"/>
                <a:cs typeface="Comfortaa"/>
                <a:sym typeface="Comfortaa"/>
              </a:rPr>
              <a:t>Group B - (Dataset 3)</a:t>
            </a:r>
            <a:endParaRPr sz="6373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 i="1" dirty="0">
                <a:latin typeface="Comfortaa"/>
                <a:ea typeface="Comfortaa"/>
                <a:cs typeface="Comfortaa"/>
                <a:sym typeface="Comfortaa"/>
              </a:rPr>
              <a:t>Faezeh Sarlakifar, Leou Ying, Sajjad Rezvani khaledi, Rodrigo Jhampier Cáceres </a:t>
            </a:r>
            <a:endParaRPr sz="3250" i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 i="1" dirty="0">
                <a:latin typeface="Comfortaa"/>
                <a:ea typeface="Comfortaa"/>
                <a:cs typeface="Comfortaa"/>
                <a:sym typeface="Comfortaa"/>
              </a:rPr>
              <a:t>TAs: Alaz Aydin, Shashwati Tripathi</a:t>
            </a:r>
            <a:endParaRPr sz="3250" i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 i="1" dirty="0">
                <a:latin typeface="Comfortaa"/>
                <a:ea typeface="Comfortaa"/>
                <a:cs typeface="Comfortaa"/>
                <a:sym typeface="Comfortaa"/>
              </a:rPr>
              <a:t>Mentor: Jeff Erlich</a:t>
            </a:r>
            <a:endParaRPr sz="3250" i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175" y="4035675"/>
            <a:ext cx="986975" cy="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4575"/>
            <a:ext cx="8343951" cy="418733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>
            <a:spLocks noGrp="1"/>
          </p:cNvSpPr>
          <p:nvPr>
            <p:ph type="title" idx="4294967295"/>
          </p:nvPr>
        </p:nvSpPr>
        <p:spPr>
          <a:xfrm>
            <a:off x="1890925" y="202800"/>
            <a:ext cx="49128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Reaction Time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35" name="Google Shape;33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00" y="896688"/>
            <a:ext cx="5763624" cy="33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100" y="440350"/>
            <a:ext cx="2974401" cy="4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>
            <a:spLocks noGrp="1"/>
          </p:cNvSpPr>
          <p:nvPr>
            <p:ph type="ctrTitle"/>
          </p:nvPr>
        </p:nvSpPr>
        <p:spPr>
          <a:xfrm>
            <a:off x="-1431992" y="284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fortaa Medium"/>
                <a:ea typeface="Comfortaa Medium"/>
                <a:cs typeface="Comfortaa Medium"/>
                <a:sym typeface="Comfortaa Medium"/>
              </a:rPr>
              <a:t>Sajjad Rezvani Khaledi</a:t>
            </a:r>
            <a:endParaRPr sz="3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48" name="Google Shape;348;p52"/>
          <p:cNvSpPr txBox="1">
            <a:spLocks noGrp="1"/>
          </p:cNvSpPr>
          <p:nvPr>
            <p:ph type="subTitle" idx="1"/>
          </p:nvPr>
        </p:nvSpPr>
        <p:spPr>
          <a:xfrm>
            <a:off x="876200" y="2459925"/>
            <a:ext cx="3904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70"/>
              <a:t>Electrical Engineering student</a:t>
            </a:r>
            <a:endParaRPr sz="2070"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975" y="965150"/>
            <a:ext cx="3054101" cy="3054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0" name="Google Shape;35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1240375" y="334950"/>
            <a:ext cx="49128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to find correlation</a:t>
            </a:r>
            <a:endParaRPr/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632175" y="1116650"/>
            <a:ext cx="55209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Logistic Regression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Neural Network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5" y="1809600"/>
            <a:ext cx="8786675" cy="26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1353000" y="2705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Predictions</a:t>
            </a: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subTitle" idx="1"/>
          </p:nvPr>
        </p:nvSpPr>
        <p:spPr>
          <a:xfrm>
            <a:off x="5935850" y="603688"/>
            <a:ext cx="37638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Binerianzing label 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Normalize data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Reform degrees 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balance classes </a:t>
            </a:r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75" y="1031275"/>
            <a:ext cx="5663275" cy="39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>
            <a:spLocks noGrp="1"/>
          </p:cNvSpPr>
          <p:nvPr>
            <p:ph type="title"/>
          </p:nvPr>
        </p:nvSpPr>
        <p:spPr>
          <a:xfrm>
            <a:off x="1202850" y="2705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72" name="Google Shape;372;p55"/>
          <p:cNvSpPr txBox="1">
            <a:spLocks noGrp="1"/>
          </p:cNvSpPr>
          <p:nvPr>
            <p:ph type="subTitle" idx="1"/>
          </p:nvPr>
        </p:nvSpPr>
        <p:spPr>
          <a:xfrm>
            <a:off x="552600" y="997400"/>
            <a:ext cx="55221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150/150 22/22 [==============================] - 0s 7ms/step - loss: 0.5628 - accuracy: 0.7391 - val_loss: 0.5817 - val_accuracy: 0.7273 Test Loss: 0.5301, Test Accuracy: </a:t>
            </a:r>
            <a:r>
              <a:rPr lang="en" sz="1350" b="1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76.30%</a:t>
            </a:r>
            <a:endParaRPr sz="1600" b="1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625" y="114850"/>
            <a:ext cx="17788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1845500"/>
            <a:ext cx="6349176" cy="31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Please feel free to ask any questions. 😄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ctrTitle"/>
          </p:nvPr>
        </p:nvSpPr>
        <p:spPr>
          <a:xfrm>
            <a:off x="-1304542" y="284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 Medium"/>
                <a:ea typeface="Comfortaa Medium"/>
                <a:cs typeface="Comfortaa Medium"/>
                <a:sym typeface="Comfortaa Medium"/>
              </a:rPr>
              <a:t>Leou Ying</a:t>
            </a:r>
            <a:endParaRPr sz="3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61" name="Google Shape;261;p42"/>
          <p:cNvSpPr txBox="1">
            <a:spLocks noGrp="1"/>
          </p:cNvSpPr>
          <p:nvPr>
            <p:ph type="subTitle" idx="1"/>
          </p:nvPr>
        </p:nvSpPr>
        <p:spPr>
          <a:xfrm>
            <a:off x="895350" y="2459925"/>
            <a:ext cx="4120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Neuroscience Undergraduate Student</a:t>
            </a:r>
            <a:endParaRPr sz="1800"/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3">
            <a:alphaModFix/>
          </a:blip>
          <a:srcRect l="13409" t="2190" r="42882" b="-2189"/>
          <a:stretch/>
        </p:blipFill>
        <p:spPr>
          <a:xfrm>
            <a:off x="5709600" y="1497650"/>
            <a:ext cx="1988000" cy="30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The Switching Observer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632175" y="1647525"/>
            <a:ext cx="5520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Laquitaine &amp; Gardner found evidence for the “Switching Observer” (dataset 3).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0" name="Google Shape;270;p43"/>
          <p:cNvSpPr txBox="1"/>
          <p:nvPr/>
        </p:nvSpPr>
        <p:spPr>
          <a:xfrm>
            <a:off x="1042375" y="4188350"/>
            <a:ext cx="2941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Laquitaine &amp; Gardner 2017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203" y="2479450"/>
            <a:ext cx="3392746" cy="21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/>
        </p:nvSpPr>
        <p:spPr>
          <a:xfrm>
            <a:off x="3640350" y="4188350"/>
            <a:ext cx="19986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04" y="3276075"/>
            <a:ext cx="1494625" cy="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175" y="2479444"/>
            <a:ext cx="2332976" cy="7966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76" name="Google Shape;276;p43" title="Projects Dataset: Bayes heuristic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28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 title="Projects Dataset: Bayes heuristic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1714488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25" y="1833703"/>
            <a:ext cx="3243975" cy="154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4324710" y="1193877"/>
            <a:ext cx="2413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Switching Observer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1575" y="1096362"/>
            <a:ext cx="2038100" cy="30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881313" y="1226725"/>
            <a:ext cx="199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Bayesian Observer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926600" y="3883300"/>
            <a:ext cx="48594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We were wondering why this switch exists. One limitation the paper had is that it doesn’t examine reaction time.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The Switching Observer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632175" y="1517500"/>
            <a:ext cx="55209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hypothesized that this switch process could be modelled by a </a:t>
            </a:r>
            <a:r>
              <a:rPr lang="en" b="1" i="1"/>
              <a:t>Drift-Diffusion model, </a:t>
            </a:r>
            <a:r>
              <a:rPr lang="en"/>
              <a:t>which may tell us about a relationship between this switch and the reaction time.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l="10278" t="6237" r="5261" b="7249"/>
          <a:stretch/>
        </p:blipFill>
        <p:spPr>
          <a:xfrm>
            <a:off x="727200" y="2362600"/>
            <a:ext cx="4101000" cy="23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1647450" y="4725500"/>
            <a:ext cx="2260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Roboto"/>
              <a:buNone/>
            </a:pPr>
            <a:r>
              <a:rPr lang="en" sz="110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1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Mikkel C Vinding</a:t>
            </a:r>
            <a:r>
              <a:rPr lang="en" sz="1100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al.)</a:t>
            </a:r>
            <a:endParaRPr sz="1100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Reaction Time in the dataset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data, we examined: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Reaction Time v.s. Motion Coherence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Reaction Time v.s Standard deviation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Reaction time wrt prior-likelihood proximity to estimation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Reaction time wrt start-angle proximity to estimation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Reaction time wrt start-angle proximity to prior/likelihood</a:t>
            </a:r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175" y="2311700"/>
            <a:ext cx="3081449" cy="23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ctrTitle"/>
          </p:nvPr>
        </p:nvSpPr>
        <p:spPr>
          <a:xfrm>
            <a:off x="-1304542" y="284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 Medium"/>
                <a:ea typeface="Comfortaa Medium"/>
                <a:cs typeface="Comfortaa Medium"/>
                <a:sym typeface="Comfortaa Medium"/>
              </a:rPr>
              <a:t>Faezeh Sarlakifar</a:t>
            </a:r>
            <a:endParaRPr sz="3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0" name="Google Shape;310;p47"/>
          <p:cNvSpPr txBox="1">
            <a:spLocks noGrp="1"/>
          </p:cNvSpPr>
          <p:nvPr>
            <p:ph type="subTitle" idx="1"/>
          </p:nvPr>
        </p:nvSpPr>
        <p:spPr>
          <a:xfrm>
            <a:off x="734700" y="2459925"/>
            <a:ext cx="44421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Engineering Undergraduate Student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648" y="416800"/>
            <a:ext cx="3121175" cy="416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The Drift Diffusion Model (DDM)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50" y="1647525"/>
            <a:ext cx="5377275" cy="33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The Drift Diffusion Model (DDM)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l="17769" t="25439"/>
          <a:stretch/>
        </p:blipFill>
        <p:spPr>
          <a:xfrm>
            <a:off x="1355525" y="1823575"/>
            <a:ext cx="4401626" cy="27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On-screen Show (16:9)</PresentationFormat>
  <Paragraphs>75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Poppins</vt:lpstr>
      <vt:lpstr>Comfortaa</vt:lpstr>
      <vt:lpstr>Arial</vt:lpstr>
      <vt:lpstr>Calibri</vt:lpstr>
      <vt:lpstr>Comfortaa Medium</vt:lpstr>
      <vt:lpstr>Roboto</vt:lpstr>
      <vt:lpstr>Inter</vt:lpstr>
      <vt:lpstr>League Spartan</vt:lpstr>
      <vt:lpstr>Comfortaa SemiBold</vt:lpstr>
      <vt:lpstr>Lato Light</vt:lpstr>
      <vt:lpstr>Courier New</vt:lpstr>
      <vt:lpstr>Open Sans Medium</vt:lpstr>
      <vt:lpstr>League Spartan Medium</vt:lpstr>
      <vt:lpstr>Simple Light</vt:lpstr>
      <vt:lpstr>Modern Monochrome - v1</vt:lpstr>
      <vt:lpstr>Simple Light</vt:lpstr>
      <vt:lpstr>Modeling Human Perceptual Inference by Drift Diffusion Model and Neural Network</vt:lpstr>
      <vt:lpstr>Leou Ying</vt:lpstr>
      <vt:lpstr>The Switching Observer</vt:lpstr>
      <vt:lpstr>PowerPoint Presentation</vt:lpstr>
      <vt:lpstr>The Switching Observer </vt:lpstr>
      <vt:lpstr>Reaction Time in the dataset</vt:lpstr>
      <vt:lpstr>Faezeh Sarlakifar</vt:lpstr>
      <vt:lpstr>The Drift Diffusion Model (DDM)</vt:lpstr>
      <vt:lpstr>The Drift Diffusion Model (DDM)</vt:lpstr>
      <vt:lpstr>PowerPoint Presentation</vt:lpstr>
      <vt:lpstr>PowerPoint Presentation</vt:lpstr>
      <vt:lpstr>Sajjad Rezvani Khaledi</vt:lpstr>
      <vt:lpstr>Modeling to find correlation</vt:lpstr>
      <vt:lpstr>Model Predictions</vt:lpstr>
      <vt:lpstr>Neural Network</vt:lpstr>
      <vt:lpstr>Thank you. Please feel free to ask any questions. 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Human Perceptual Inference by Drift Diffusion Model and Neural Network</dc:title>
  <cp:lastModifiedBy>Sajjad Rezvani</cp:lastModifiedBy>
  <cp:revision>1</cp:revision>
  <dcterms:modified xsi:type="dcterms:W3CDTF">2023-08-02T20:22:56Z</dcterms:modified>
</cp:coreProperties>
</file>